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8"/>
  </p:notesMasterIdLst>
  <p:sldIdLst>
    <p:sldId id="266" r:id="rId2"/>
    <p:sldId id="311" r:id="rId3"/>
    <p:sldId id="267" r:id="rId4"/>
    <p:sldId id="320" r:id="rId5"/>
    <p:sldId id="312" r:id="rId6"/>
    <p:sldId id="323" r:id="rId7"/>
    <p:sldId id="321" r:id="rId8"/>
    <p:sldId id="314" r:id="rId9"/>
    <p:sldId id="324" r:id="rId10"/>
    <p:sldId id="322" r:id="rId11"/>
    <p:sldId id="310" r:id="rId12"/>
    <p:sldId id="317" r:id="rId13"/>
    <p:sldId id="325" r:id="rId14"/>
    <p:sldId id="326" r:id="rId15"/>
    <p:sldId id="313" r:id="rId16"/>
    <p:sldId id="31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1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7D8E4-65A8-46C5-A448-3AE106F3FA3C}" type="datetimeFigureOut">
              <a:rPr lang="en-AU" smtClean="0"/>
              <a:t>26-June-2025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9541E-E6F4-44BC-A902-748BC2F4C9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2826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NETWK_O.POT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861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2" name="Group 20">
            <a:extLst>
              <a:ext uri="{FF2B5EF4-FFF2-40B4-BE49-F238E27FC236}">
                <a16:creationId xmlns:a16="http://schemas.microsoft.com/office/drawing/2014/main" id="{E996845D-9654-16A6-68F3-F89764329BFB}"/>
              </a:ext>
            </a:extLst>
          </p:cNvPr>
          <p:cNvGrpSpPr>
            <a:grpSpLocks/>
          </p:cNvGrpSpPr>
          <p:nvPr/>
        </p:nvGrpSpPr>
        <p:grpSpPr bwMode="auto">
          <a:xfrm>
            <a:off x="0" y="-22225"/>
            <a:ext cx="12192000" cy="6880225"/>
            <a:chOff x="0" y="0"/>
            <a:chExt cx="5760" cy="4334"/>
          </a:xfrm>
        </p:grpSpPr>
        <p:sp>
          <p:nvSpPr>
            <p:cNvPr id="3087" name="Rectangle 15">
              <a:extLst>
                <a:ext uri="{FF2B5EF4-FFF2-40B4-BE49-F238E27FC236}">
                  <a16:creationId xmlns:a16="http://schemas.microsoft.com/office/drawing/2014/main" id="{BFFED96C-46DD-05A6-95FF-796DCE31B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3089" name="Rectangle 17">
              <a:extLst>
                <a:ext uri="{FF2B5EF4-FFF2-40B4-BE49-F238E27FC236}">
                  <a16:creationId xmlns:a16="http://schemas.microsoft.com/office/drawing/2014/main" id="{80963722-1458-535A-C19C-F33320AB2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888"/>
              <a:ext cx="5760" cy="44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3090" name="Rectangle 18">
              <a:extLst>
                <a:ext uri="{FF2B5EF4-FFF2-40B4-BE49-F238E27FC236}">
                  <a16:creationId xmlns:a16="http://schemas.microsoft.com/office/drawing/2014/main" id="{A53C5EBB-53C9-58AB-033F-3795006F8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240" cy="33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3091" name="Rectangle 19">
              <a:extLst>
                <a:ext uri="{FF2B5EF4-FFF2-40B4-BE49-F238E27FC236}">
                  <a16:creationId xmlns:a16="http://schemas.microsoft.com/office/drawing/2014/main" id="{A757B491-9C0B-F9FA-D636-3CB63FAAC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576"/>
              <a:ext cx="240" cy="33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</p:grpSp>
      <p:sp>
        <p:nvSpPr>
          <p:cNvPr id="3075" name="Rectangle 3">
            <a:extLst>
              <a:ext uri="{FF2B5EF4-FFF2-40B4-BE49-F238E27FC236}">
                <a16:creationId xmlns:a16="http://schemas.microsoft.com/office/drawing/2014/main" id="{CC25C7F4-9D63-1C9B-210F-013096098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914400"/>
            <a:ext cx="11277600" cy="52578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>
              <a:spcBef>
                <a:spcPct val="50000"/>
              </a:spcBef>
            </a:pPr>
            <a:endParaRPr lang="en-US" altLang="en-US" sz="1800"/>
          </a:p>
        </p:txBody>
      </p:sp>
      <p:grpSp>
        <p:nvGrpSpPr>
          <p:cNvPr id="3078" name="Group 6">
            <a:extLst>
              <a:ext uri="{FF2B5EF4-FFF2-40B4-BE49-F238E27FC236}">
                <a16:creationId xmlns:a16="http://schemas.microsoft.com/office/drawing/2014/main" id="{4AF7DDA1-865B-00B6-195A-192095D39921}"/>
              </a:ext>
            </a:extLst>
          </p:cNvPr>
          <p:cNvGrpSpPr>
            <a:grpSpLocks/>
          </p:cNvGrpSpPr>
          <p:nvPr/>
        </p:nvGrpSpPr>
        <p:grpSpPr bwMode="auto">
          <a:xfrm>
            <a:off x="508000" y="914400"/>
            <a:ext cx="11277600" cy="5257800"/>
            <a:chOff x="240" y="576"/>
            <a:chExt cx="5328" cy="3312"/>
          </a:xfrm>
        </p:grpSpPr>
        <p:sp>
          <p:nvSpPr>
            <p:cNvPr id="3076" name="Rectangle 4">
              <a:extLst>
                <a:ext uri="{FF2B5EF4-FFF2-40B4-BE49-F238E27FC236}">
                  <a16:creationId xmlns:a16="http://schemas.microsoft.com/office/drawing/2014/main" id="{FB226D6E-D90F-8F11-44B7-CAB63E839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576"/>
              <a:ext cx="27" cy="331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en-US" altLang="en-US" sz="1800"/>
            </a:p>
          </p:txBody>
        </p:sp>
        <p:sp>
          <p:nvSpPr>
            <p:cNvPr id="3077" name="Rectangle 5">
              <a:extLst>
                <a:ext uri="{FF2B5EF4-FFF2-40B4-BE49-F238E27FC236}">
                  <a16:creationId xmlns:a16="http://schemas.microsoft.com/office/drawing/2014/main" id="{95E579A4-2E26-89D5-3AF3-0F1881EC7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576"/>
              <a:ext cx="5328" cy="23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en-US" altLang="en-US" sz="1800"/>
            </a:p>
          </p:txBody>
        </p:sp>
      </p:grpSp>
      <p:sp>
        <p:nvSpPr>
          <p:cNvPr id="3080" name="Rectangle 8">
            <a:extLst>
              <a:ext uri="{FF2B5EF4-FFF2-40B4-BE49-F238E27FC236}">
                <a16:creationId xmlns:a16="http://schemas.microsoft.com/office/drawing/2014/main" id="{32C70A52-5BB0-8F04-E7DE-CD4D9E7DB78C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981200"/>
            <a:ext cx="10363200" cy="1143000"/>
          </a:xfrm>
        </p:spPr>
        <p:txBody>
          <a:bodyPr/>
          <a:lstStyle>
            <a:lvl1pPr algn="ctr">
              <a:defRPr sz="4400"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AU" altLang="en-US" noProof="0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2C25F04D-F40D-6C8C-3F11-159A5650E5AA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200"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AU" altLang="en-US" noProof="0"/>
          </a:p>
        </p:txBody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2544DD3E-AC3D-2E6E-F950-8C235B681049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>
          <a:xfrm>
            <a:off x="6096000" y="5181601"/>
            <a:ext cx="1930400" cy="455613"/>
          </a:xfr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fld id="{C73D3D50-DCA9-40FD-B1AE-0E64406F08F8}" type="datetime1">
              <a:rPr lang="en-AU" altLang="en-US"/>
              <a:pPr/>
              <a:t>26-June-2025</a:t>
            </a:fld>
            <a:endParaRPr lang="en-AU" altLang="en-US" b="0">
              <a:latin typeface="Times New Roman" panose="02020603050405020304" pitchFamily="18" charset="0"/>
            </a:endParaRPr>
          </a:p>
        </p:txBody>
      </p:sp>
      <p:sp>
        <p:nvSpPr>
          <p:cNvPr id="3083" name="Rectangle 11">
            <a:extLst>
              <a:ext uri="{FF2B5EF4-FFF2-40B4-BE49-F238E27FC236}">
                <a16:creationId xmlns:a16="http://schemas.microsoft.com/office/drawing/2014/main" id="{5AB42BC5-13AA-B600-8EEC-2B37C4EC519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l">
              <a:defRPr sz="1400" b="0"/>
            </a:lvl1pPr>
          </a:lstStyle>
          <a:p>
            <a:endParaRPr lang="en-AU" altLang="en-US"/>
          </a:p>
        </p:txBody>
      </p:sp>
      <p:sp>
        <p:nvSpPr>
          <p:cNvPr id="3084" name="Rectangle 12">
            <a:extLst>
              <a:ext uri="{FF2B5EF4-FFF2-40B4-BE49-F238E27FC236}">
                <a16:creationId xmlns:a16="http://schemas.microsoft.com/office/drawing/2014/main" id="{713E4821-37B7-8FA1-AB51-971082A37C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l">
              <a:defRPr sz="1400" b="0"/>
            </a:lvl1pPr>
          </a:lstStyle>
          <a:p>
            <a:fld id="{2CB86F08-51B6-4377-96AA-2FD1D5BB12AD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3085" name="Oval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24883B-BDF5-301B-0359-03E4E187E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3890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</a:t>
            </a:r>
            <a:endParaRPr lang="en-AU" altLang="en-US" sz="1800"/>
          </a:p>
        </p:txBody>
      </p:sp>
      <p:sp>
        <p:nvSpPr>
          <p:cNvPr id="3086" name="Oval 14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1D053D8-001B-12E9-4888-3442F5B08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643890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&gt;&gt;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490932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1F7C-B4C5-89A5-C878-19A5558F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8F54D-2375-18D2-EFBC-5E1F6023D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8BAEB-7FCB-6AB4-5D9B-30A25784D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F2DB1E-945D-4376-A267-BCFD2B8E128F}" type="datetime1">
              <a:rPr lang="en-AU" altLang="en-US"/>
              <a:pPr/>
              <a:t>26-June-2025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B7F4-9A99-A2CE-0D37-6AB5E4AB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9BA86-383D-D9E8-4E5B-A61081BC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30AD4D-2954-468F-BD0D-68959E4EFFA2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6961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38527-9FED-6705-FEB2-7047F952E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914400"/>
            <a:ext cx="25908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AAB37-76BD-7222-8365-AEDE7442E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75692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F8582-1C2F-9C6A-DE82-8C048135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EB0224-2DF6-457F-B40A-0A107EE560F6}" type="datetime1">
              <a:rPr lang="en-AU" altLang="en-US"/>
              <a:pPr/>
              <a:t>26-June-2025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65C61-C299-35CD-40E2-7D4C9116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19D15-8AD8-A6D4-F7F4-C419F08B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1C6AF-EEBF-488F-BA0B-1914403F92D2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3416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DB6C-4696-5982-DF5C-EC2A0E8F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1353E-686E-9F65-C5E7-37A234247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D14FB-B3F0-7E1A-CAC2-F46D1E55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DBD3A1-2264-48FA-8059-125631C7432D}" type="datetime1">
              <a:rPr lang="en-AU" altLang="en-US"/>
              <a:pPr/>
              <a:t>26-June-2025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21550-72B0-F2FC-687D-E5A9ED94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C784D-F13B-5C1B-17DE-6C2D9216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6AE3B-7759-47F1-BE5C-BB75A2C7678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1080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3823-223E-F480-3C87-9FB1F8F0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C6C8A-DD58-D41A-444E-E2DD4D5E0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09EF1-453C-FA46-93CD-01516B7FF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FFFF56-F62C-4782-BBAD-23F8B03F6B3C}" type="datetime1">
              <a:rPr lang="en-AU" altLang="en-US"/>
              <a:pPr/>
              <a:t>26-June-2025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DD24-43EC-4AEE-ABC2-5206D9C0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9DE5-AE3A-6007-6F8F-8455A0FD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50FDCB-07AE-41CB-B4EB-F41BC0677AB9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31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01EC-C6F7-1F90-5CA5-FFFA9B4A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75562-358A-7DA7-6683-66A98C60C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78148-46B7-9442-D624-20BF4D85F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97D27-6EE3-CA9D-219C-5E26F3EE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B4EE4B-956E-47C9-93F2-A46E6D4D9E36}" type="datetime1">
              <a:rPr lang="en-AU" altLang="en-US"/>
              <a:pPr/>
              <a:t>26-June-2025</a:t>
            </a:fld>
            <a:endParaRPr lang="en-A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49B64-A0E3-5D24-2214-AD9E7847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8BEA6-90EA-1AB0-AA33-FC3EDBE32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B67305-025B-4A96-A1A1-1F986D76B30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42283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633B-5113-655E-38F9-B9A6C4E8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FCD18-C289-43A7-4D4A-7139E29C3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6FC1-A358-265B-BC1D-2CF2A5034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DAADD-C365-CF00-AF9F-CC88B5D7D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FF8BE-8BCE-A2B3-64B4-08141AA15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4DAE8-8C1C-A4F7-D7B7-10FBAECC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79ADB-11EF-443F-BDA0-BD08B2C4A0BB}" type="datetime1">
              <a:rPr lang="en-AU" altLang="en-US"/>
              <a:pPr/>
              <a:t>26-June-2025</a:t>
            </a:fld>
            <a:endParaRPr lang="en-A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3D138-F8EB-022E-7D7B-C3042CF0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7266B-5860-89F1-49C1-12021E7A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2A27DA-C8EA-413F-8A14-C5525ED261D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5102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484A2-7E56-EF0D-07DE-BE34EF13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BC578-056E-ABAB-088C-39AB276F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8902AF-97F0-4797-84E1-82B58B62114E}" type="datetime1">
              <a:rPr lang="en-AU" altLang="en-US"/>
              <a:pPr/>
              <a:t>26-June-2025</a:t>
            </a:fld>
            <a:endParaRPr lang="en-A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468A8-C0D0-D3D8-CC63-3B7A0DB9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50587-BCE4-E377-ED74-3B25B5D6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C194B-C3DE-4D1F-B187-86DFA857FFD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09923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6545E-AA25-4A27-1DAD-A1C03597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F2007-A126-47D9-B372-FB6246DA9A87}" type="datetime1">
              <a:rPr lang="en-AU" altLang="en-US"/>
              <a:pPr/>
              <a:t>26-June-2025</a:t>
            </a:fld>
            <a:endParaRPr lang="en-A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E615D-262B-EDB1-F5D2-FD955E02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6E870-DC61-0663-4F72-EDE71643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A8FD1-706E-401B-BD04-8537A2D170C1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179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C35A-B05B-A154-AED4-0B5B810F6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C477-402C-556B-9340-BF0DDB5E2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CB916-47D0-67D3-6E84-A7504A8CE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0FB95-E485-48C6-007E-4C15DC1D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4CC72C-2BC0-4725-BC2A-8A61C6126EA3}" type="datetime1">
              <a:rPr lang="en-AU" altLang="en-US"/>
              <a:pPr/>
              <a:t>26-June-2025</a:t>
            </a:fld>
            <a:endParaRPr lang="en-A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7E184-73D1-109B-BDCB-B43951A84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7BA64-CEE3-2E04-01C6-F34E6863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11CA9E-21B0-4546-BF05-5FD67F87E89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3404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55FA-F2BF-42A1-3CEF-A9AB8B68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04A6A-FBAA-1480-5089-C06959E04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A38DF-4F5E-5A2A-6485-DC8A78C18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61332-A981-C16A-B166-D2322B2C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346A97-3A4D-4DF8-BB17-76154A16EDCD}" type="datetime1">
              <a:rPr lang="en-AU" altLang="en-US"/>
              <a:pPr/>
              <a:t>26-June-2025</a:t>
            </a:fld>
            <a:endParaRPr lang="en-A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E0099-2837-67CE-3C06-54DCDB90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CFD96-0FA3-400A-C967-B755026A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C47BF-DE7D-4813-954D-9966DC615A59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2493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roup 18">
            <a:extLst>
              <a:ext uri="{FF2B5EF4-FFF2-40B4-BE49-F238E27FC236}">
                <a16:creationId xmlns:a16="http://schemas.microsoft.com/office/drawing/2014/main" id="{191A7282-8466-9555-CD79-31E13F45F7D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1040" name="Rectangle 16">
              <a:extLst>
                <a:ext uri="{FF2B5EF4-FFF2-40B4-BE49-F238E27FC236}">
                  <a16:creationId xmlns:a16="http://schemas.microsoft.com/office/drawing/2014/main" id="{25BC81BB-F8B8-7C32-50FE-73B90EC80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1041" name="Rectangle 17">
              <a:extLst>
                <a:ext uri="{FF2B5EF4-FFF2-40B4-BE49-F238E27FC236}">
                  <a16:creationId xmlns:a16="http://schemas.microsoft.com/office/drawing/2014/main" id="{2A36645E-EF50-B8FE-B0EE-571CFF76F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0"/>
              <a:ext cx="5760" cy="240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</p:grp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775A95-A896-48E3-95FA-A771A0362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09600"/>
            <a:ext cx="12230100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652B7F8-BA1B-A5AD-F8FE-71CA1C9176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914400"/>
            <a:ext cx="10363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FD879B6-033C-AE37-6FB1-9665F62F64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B8BE300-4402-8042-A820-8D5CE8CF546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36800" y="64008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b" anchorCtr="1" compatLnSpc="1">
            <a:prstTxWarp prst="textNoShape">
              <a:avLst/>
            </a:prstTxWarp>
          </a:bodyPr>
          <a:lstStyle>
            <a:lvl1pPr>
              <a:defRPr sz="1600" b="1"/>
            </a:lvl1pPr>
          </a:lstStyle>
          <a:p>
            <a:fld id="{1AECC3CA-DAA9-42AC-8F72-91C873450479}" type="datetime1">
              <a:rPr lang="en-AU" altLang="en-US"/>
              <a:pPr/>
              <a:t>26-June-2025</a:t>
            </a:fld>
            <a:endParaRPr lang="en-AU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2CFAD04-8B5D-A16F-6B8A-09004093BE9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008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b" anchorCtr="1" compatLnSpc="1">
            <a:prstTxWarp prst="textNoShape">
              <a:avLst/>
            </a:prstTxWarp>
          </a:bodyPr>
          <a:lstStyle>
            <a:lvl1pPr algn="ctr">
              <a:defRPr sz="1600" b="1"/>
            </a:lvl1pPr>
          </a:lstStyle>
          <a:p>
            <a:endParaRPr lang="en-AU" alt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2D9E6CA0-B0C6-C7D4-7448-24362F7EBE5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b" anchorCtr="1" compatLnSpc="1">
            <a:prstTxWarp prst="textNoShape">
              <a:avLst/>
            </a:prstTxWarp>
          </a:bodyPr>
          <a:lstStyle>
            <a:lvl1pPr algn="r">
              <a:defRPr sz="1600" b="1"/>
            </a:lvl1pPr>
          </a:lstStyle>
          <a:p>
            <a:fld id="{33C877F3-0A40-4AE1-8630-B757F45913FC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A299C3F8-785A-ABB5-C30A-3B9887C34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00" y="6448426"/>
            <a:ext cx="12242800" cy="4286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1035" name="Oval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BB7914-0C4B-8E1D-1423-8A69F9034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</a:t>
            </a:r>
            <a:endParaRPr lang="en-AU" altLang="en-US" sz="1800"/>
          </a:p>
        </p:txBody>
      </p:sp>
      <p:sp>
        <p:nvSpPr>
          <p:cNvPr id="1036" name="Oval 12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6E6947D0-4874-45C0-D19E-66CBA7A2F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&gt;&gt;</a:t>
            </a:r>
            <a:endParaRPr lang="en-AU" altLang="en-US" sz="1800"/>
          </a:p>
        </p:txBody>
      </p:sp>
      <p:sp>
        <p:nvSpPr>
          <p:cNvPr id="1037" name="Oval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16E538B-AFE8-615B-05B2-AEC13855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&lt;</a:t>
            </a:r>
            <a:endParaRPr lang="en-AU" altLang="en-US" sz="1800"/>
          </a:p>
        </p:txBody>
      </p:sp>
      <p:sp>
        <p:nvSpPr>
          <p:cNvPr id="1038" name="Oval 1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24AE3C7-EF50-E7D9-02B5-277EA71EA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&lt;&lt;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27007969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60000"/>
        <a:buFont typeface="Arial" panose="020B0604020202020204" pitchFamily="34" charset="0"/>
        <a:buChar char="n"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50000"/>
        <a:buFont typeface="Arial" panose="020B0604020202020204" pitchFamily="34" charset="0"/>
        <a:buChar char="n"/>
        <a:defRPr kumimoji="1" sz="16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4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4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pace.com/magazine/interviews_features/qa/qa-trevor-paglen-on-how-machine-made-images-are-asserting-power-over-society-54992" TargetMode="External"/><Relationship Id="rId7" Type="http://schemas.openxmlformats.org/officeDocument/2006/relationships/hyperlink" Target="https://medium.com/@amit25173/fpn-explained-feature-pyramid-network-7c0f65ea8f8b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nathan-hui.medium.com/ssd-object-detection-single-shot-multibox-detector-for-real-time-processing-9bd8deac0e06" TargetMode="External"/><Relationship Id="rId5" Type="http://schemas.openxmlformats.org/officeDocument/2006/relationships/hyperlink" Target="https://opencv.org/" TargetMode="External"/><Relationship Id="rId4" Type="http://schemas.openxmlformats.org/officeDocument/2006/relationships/hyperlink" Target="https://szeliski.org/Boo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lcyonEcho/Workshops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2.png"/><Relationship Id="rId4" Type="http://schemas.openxmlformats.org/officeDocument/2006/relationships/hyperlink" Target="https://github.com/Yonas650/Real-Time-Object-Dete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36BD1EC1-9B29-343A-9506-4B39AAD38939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>
          <a:xfrm>
            <a:off x="596347" y="4790661"/>
            <a:ext cx="11178209" cy="868017"/>
          </a:xfrm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800" dirty="0">
                <a:solidFill>
                  <a:srgbClr val="FFFFCC"/>
                </a:solidFill>
                <a:latin typeface="Arial"/>
              </a:rPr>
              <a:t>“I think the automation of vision is a much bigger deal than the invention of perspective.”</a:t>
            </a:r>
            <a:br>
              <a:rPr kumimoji="1" lang="en-US" altLang="en-US" sz="1800" dirty="0">
                <a:solidFill>
                  <a:srgbClr val="FFFFCC"/>
                </a:solidFill>
                <a:latin typeface="Arial"/>
              </a:rPr>
            </a:br>
            <a:r>
              <a:rPr kumimoji="1" lang="en-US" altLang="en-US" sz="1800" dirty="0">
                <a:solidFill>
                  <a:srgbClr val="FFFFCC"/>
                </a:solidFill>
                <a:latin typeface="Arial"/>
              </a:rPr>
              <a:t>— Trevor </a:t>
            </a:r>
            <a:r>
              <a:rPr kumimoji="1" lang="en-US" altLang="en-US" sz="1800" dirty="0" err="1">
                <a:solidFill>
                  <a:srgbClr val="FFFFCC"/>
                </a:solidFill>
                <a:latin typeface="Arial"/>
              </a:rPr>
              <a:t>Paglen</a:t>
            </a:r>
            <a:endParaRPr kumimoji="1" lang="en-US" altLang="en-US" sz="1800" dirty="0">
              <a:solidFill>
                <a:srgbClr val="FFFFCC"/>
              </a:solidFill>
              <a:latin typeface="Arial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8C124B3B-119D-9485-BC29-278E5716C21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3429000"/>
            <a:ext cx="7772400" cy="1143000"/>
          </a:xfrm>
          <a:noFill/>
          <a:ln/>
        </p:spPr>
        <p:txBody>
          <a:bodyPr/>
          <a:lstStyle/>
          <a:p>
            <a:r>
              <a:rPr lang="en-US" dirty="0"/>
              <a:t>27 June - Machine Vision feat. TensorFlow</a:t>
            </a:r>
            <a:endParaRPr lang="en-AU" altLang="en-US" dirty="0"/>
          </a:p>
        </p:txBody>
      </p:sp>
      <p:pic>
        <p:nvPicPr>
          <p:cNvPr id="5" name="Picture 4" descr="A yellow and orange letter t&#10;&#10;AI-generated content may be incorrect.">
            <a:extLst>
              <a:ext uri="{FF2B5EF4-FFF2-40B4-BE49-F238E27FC236}">
                <a16:creationId xmlns:a16="http://schemas.microsoft.com/office/drawing/2014/main" id="{73B868D2-3538-44C2-FE38-9E1BD731C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31" y="1199322"/>
            <a:ext cx="2225537" cy="2225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46C58-EDAB-B461-457D-890842BBA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3E309FB0-0603-2742-0E95-F3BC84E92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8EE944F-8B86-42D7-CDC4-D4E4B3D54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44265442-54C3-9203-B026-EAFE77D8D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975861"/>
            <a:ext cx="12191999" cy="3230507"/>
          </a:xfrm>
          <a:noFill/>
          <a:ln/>
        </p:spPr>
        <p:txBody>
          <a:bodyPr/>
          <a:lstStyle/>
          <a:p>
            <a:pPr algn="ctr"/>
            <a:r>
              <a:rPr lang="en-AU" altLang="en-US" sz="7200" i="1" dirty="0"/>
              <a:t>Real-Time</a:t>
            </a:r>
            <a:br>
              <a:rPr lang="en-AU" altLang="en-US" sz="7200" i="1" dirty="0"/>
            </a:br>
            <a:r>
              <a:rPr lang="en-AU" altLang="en-US" sz="7200" i="1" dirty="0"/>
              <a:t>Object Detection</a:t>
            </a:r>
          </a:p>
        </p:txBody>
      </p:sp>
      <p:pic>
        <p:nvPicPr>
          <p:cNvPr id="9" name="Picture 8" descr="A pixelated cube with diamonds&#10;&#10;AI-generated content may be incorrect.">
            <a:extLst>
              <a:ext uri="{FF2B5EF4-FFF2-40B4-BE49-F238E27FC236}">
                <a16:creationId xmlns:a16="http://schemas.microsoft.com/office/drawing/2014/main" id="{1F6DF60F-97BD-7F19-6AAD-BEF611FBD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11" y="2739834"/>
            <a:ext cx="1719688" cy="1702560"/>
          </a:xfrm>
          <a:prstGeom prst="rect">
            <a:avLst/>
          </a:prstGeom>
        </p:spPr>
      </p:pic>
      <p:pic>
        <p:nvPicPr>
          <p:cNvPr id="10" name="Picture 9" descr="A pixelated cube with diamonds&#10;&#10;AI-generated content may be incorrect.">
            <a:extLst>
              <a:ext uri="{FF2B5EF4-FFF2-40B4-BE49-F238E27FC236}">
                <a16:creationId xmlns:a16="http://schemas.microsoft.com/office/drawing/2014/main" id="{F3D36096-E18A-4EF0-F064-A195D8361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1" y="2577720"/>
            <a:ext cx="1719688" cy="17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51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2" name="half-life-use-key-button-sound-effect-made-with-Voicemod.wav"/>
          </p:stSnd>
        </p:sndAc>
      </p:transition>
    </mc:Choice>
    <mc:Fallback>
      <p:transition spd="slow">
        <p:fade/>
        <p:sndAc>
          <p:stSnd>
            <p:snd r:embed="rId2" name="half-life-use-key-button-sound-effect-made-with-Voicemod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F16E-0D1D-D1C1-BF19-AFA48725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B3D6B1E0-427F-A651-9AF4-FC334D20C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CC98C18-B65D-9D34-A8B2-5548C45CB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98E7713B-FA7D-B6E8-67D5-BC4F8A56D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US" altLang="en-US" dirty="0"/>
              <a:t>Implementing Tensorflow Object Detection from your Webcam</a:t>
            </a:r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A4647680-6C62-5CBD-500B-7BA93F7C51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78268"/>
            <a:ext cx="8229600" cy="4270131"/>
          </a:xfrm>
          <a:noFill/>
          <a:ln/>
        </p:spPr>
        <p:txBody>
          <a:bodyPr/>
          <a:lstStyle/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AU" altLang="en-US" dirty="0"/>
              <a:t>Project based off https://github.com/Yonas650/Real-Time-Object-Detection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AU" altLang="en-US" dirty="0"/>
              <a:t>Uses a </a:t>
            </a:r>
            <a:r>
              <a:rPr lang="en-AU" altLang="en-US" i="1" dirty="0"/>
              <a:t>SSD </a:t>
            </a:r>
            <a:r>
              <a:rPr lang="en-AU" altLang="en-US" i="1" dirty="0" err="1"/>
              <a:t>MobileNet</a:t>
            </a:r>
            <a:r>
              <a:rPr lang="en-AU" altLang="en-US" i="1" dirty="0"/>
              <a:t> V2 </a:t>
            </a:r>
            <a:r>
              <a:rPr lang="en-AU" altLang="en-US" i="1" dirty="0" err="1"/>
              <a:t>FPNLite</a:t>
            </a:r>
            <a:r>
              <a:rPr lang="en-AU" altLang="en-US" i="1" dirty="0"/>
              <a:t> 320x320</a:t>
            </a:r>
            <a:r>
              <a:rPr lang="en-AU" altLang="en-US" dirty="0"/>
              <a:t> model in Open CV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AU" altLang="en-US" dirty="0"/>
              <a:t>SSD – Single Shot Detector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AU" altLang="en-US" dirty="0"/>
              <a:t>FPN – Feature Pyramid Network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AU" altLang="en-US" dirty="0"/>
              <a:t>Using 320x320 to reduce CPU / GPU Load</a:t>
            </a:r>
          </a:p>
        </p:txBody>
      </p:sp>
    </p:spTree>
    <p:extLst>
      <p:ext uri="{BB962C8B-B14F-4D97-AF65-F5344CB8AC3E}">
        <p14:creationId xmlns:p14="http://schemas.microsoft.com/office/powerpoint/2010/main" val="343422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half-life-use-key-button-sound-effect-made-with-Voicemod.wav"/>
          </p:stSnd>
        </p:sndAc>
      </p:transition>
    </mc:Choice>
    <mc:Fallback xmlns="">
      <p:transition spd="med">
        <p:fade/>
        <p:sndAc>
          <p:stSnd>
            <p:snd r:embed="rId3" name="half-life-use-key-button-sound-effect-made-with-Voicemod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DC2ED-1361-A785-BE5B-4EF50212E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8B0D9EA0-D16A-3C01-7683-00D6C375C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82B15818-7A18-1A70-2AC5-ABD6241D8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CD40648-E80D-7955-C512-3A55C3891B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US" altLang="en-US" dirty="0"/>
              <a:t>Open CV</a:t>
            </a:r>
            <a:endParaRPr lang="en-AU" altLang="en-US" dirty="0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8B262DC8-D5D7-6C71-97C4-F0EADD3CF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8229600" cy="2368062"/>
          </a:xfrm>
          <a:noFill/>
          <a:ln/>
        </p:spPr>
        <p:txBody>
          <a:bodyPr/>
          <a:lstStyle/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Open-Source Python Library for computer vision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Draws the boxes around an image , Helps with labels and processing webcam feed.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DECEF-875C-10FD-A874-8B80124A1C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15" y="3004527"/>
            <a:ext cx="2797820" cy="30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half-life-use-key-button-sound-effect-made-with-Voicemod.wav"/>
          </p:stSnd>
        </p:sndAc>
      </p:transition>
    </mc:Choice>
    <mc:Fallback xmlns="">
      <p:transition spd="slow">
        <p:circle/>
        <p:sndAc>
          <p:stSnd>
            <p:snd r:embed="rId4" name="half-life-use-key-button-sound-effect-made-with-Voicemod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8CB9D-6422-50FD-0B88-C85166212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0F3B080A-CD0A-FC0C-E295-EC63FDE23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2F741C53-D0B3-DF07-13CD-8CA8673C4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A602D858-2A00-C880-9A9E-C5EB7720F1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AU" dirty="0"/>
              <a:t>SSD – Single Shot Detector</a:t>
            </a:r>
            <a:endParaRPr lang="en-AU" altLang="en-US" dirty="0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56096D44-6295-FFB9-478C-19D0E8DDAC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320" y="1866900"/>
            <a:ext cx="5694680" cy="4528066"/>
          </a:xfrm>
          <a:noFill/>
          <a:ln/>
        </p:spPr>
        <p:txBody>
          <a:bodyPr/>
          <a:lstStyle/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ML Model that detects Multiple objects in a single run.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Computationally cheaper than its alternatives.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 Downside – Less accurate than its alternatives.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🧠 How it works (simple version):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Splits the image into parts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Checks each part for objects, all at once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Gives you boxes + labels in real-time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7AE6F81-93BE-118A-B174-343BF080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2" y="2080882"/>
            <a:ext cx="5233378" cy="269623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F4664-ADE6-C3DD-79E4-0E30FB7CD5F9}"/>
              </a:ext>
            </a:extLst>
          </p:cNvPr>
          <p:cNvSpPr txBox="1"/>
          <p:nvPr/>
        </p:nvSpPr>
        <p:spPr>
          <a:xfrm>
            <a:off x="5842000" y="5055486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ct val="40000"/>
              </a:spcAft>
            </a:pPr>
            <a:r>
              <a:rPr lang="en-US" altLang="en-US" dirty="0"/>
              <a:t>Image from Medium.com</a:t>
            </a:r>
          </a:p>
        </p:txBody>
      </p:sp>
    </p:spTree>
    <p:extLst>
      <p:ext uri="{BB962C8B-B14F-4D97-AF65-F5344CB8AC3E}">
        <p14:creationId xmlns:p14="http://schemas.microsoft.com/office/powerpoint/2010/main" val="418606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  <p:sndAc>
          <p:stSnd>
            <p:snd r:embed="rId2" name="half-life-use-key-button-sound-effect-made-with-Voicemod.wav"/>
          </p:stSnd>
        </p:sndAc>
      </p:transition>
    </mc:Choice>
    <mc:Fallback>
      <p:transition spd="slow">
        <p:circle/>
        <p:sndAc>
          <p:stSnd>
            <p:snd r:embed="rId2" name="half-life-use-key-button-sound-effect-made-with-Voicemod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36EB-AD38-A76A-3BD2-32EC3690E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BAA0E0E1-788E-E0A7-8ADA-D742C68FA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519606E6-9431-3FB0-6111-CA502B029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364BE50C-9962-0EBB-5AD1-AA3FD1EDDA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AU" dirty="0"/>
              <a:t>FPN – Feature Pyramid Network</a:t>
            </a:r>
            <a:endParaRPr lang="en-AU" altLang="en-US" dirty="0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A1978CC-B848-3F81-4742-95ACD90DB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320" y="1866900"/>
            <a:ext cx="5694680" cy="2352040"/>
          </a:xfrm>
          <a:noFill/>
          <a:ln/>
        </p:spPr>
        <p:txBody>
          <a:bodyPr/>
          <a:lstStyle/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A design trick for improving object detection — especially for small things in big images.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Used for images with perspective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 Looks at images in layers </a:t>
            </a:r>
          </a:p>
        </p:txBody>
      </p:sp>
      <p:pic>
        <p:nvPicPr>
          <p:cNvPr id="3074" name="Picture 2" descr="What is Feature Pyramid Network (FPN)? - YouTube">
            <a:extLst>
              <a:ext uri="{FF2B5EF4-FFF2-40B4-BE49-F238E27FC236}">
                <a16:creationId xmlns:a16="http://schemas.microsoft.com/office/drawing/2014/main" id="{75139ACB-8F95-AD30-EE17-9B1700DA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88" y="2143760"/>
            <a:ext cx="5581227" cy="31394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781E5-32DA-929A-E396-750D75DEBA9B}"/>
              </a:ext>
            </a:extLst>
          </p:cNvPr>
          <p:cNvSpPr txBox="1"/>
          <p:nvPr/>
        </p:nvSpPr>
        <p:spPr>
          <a:xfrm>
            <a:off x="5842000" y="5565894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ct val="40000"/>
              </a:spcAft>
            </a:pPr>
            <a:r>
              <a:rPr lang="en-US" altLang="en-US" dirty="0"/>
              <a:t>Image from youtube.com</a:t>
            </a:r>
          </a:p>
        </p:txBody>
      </p:sp>
    </p:spTree>
    <p:extLst>
      <p:ext uri="{BB962C8B-B14F-4D97-AF65-F5344CB8AC3E}">
        <p14:creationId xmlns:p14="http://schemas.microsoft.com/office/powerpoint/2010/main" val="119368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  <p:sndAc>
          <p:stSnd>
            <p:snd r:embed="rId2" name="half-life-use-key-button-sound-effect-made-with-Voicemod.wav"/>
          </p:stSnd>
        </p:sndAc>
      </p:transition>
    </mc:Choice>
    <mc:Fallback>
      <p:transition spd="slow">
        <p:circle/>
        <p:sndAc>
          <p:stSnd>
            <p:snd r:embed="rId2" name="half-life-use-key-button-sound-effect-made-with-Voicemod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1EC93-2E2E-F22F-ECD3-01AB0834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410FF06D-AE85-BA39-D881-55B2385BE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6180DC11-CD17-4AF9-61F1-09422EAE3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FCBADFD5-043E-EAC0-2D74-8CE2FF946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US" altLang="en-US" dirty="0"/>
              <a:t>References</a:t>
            </a:r>
            <a:endParaRPr lang="en-AU" altLang="en-US" dirty="0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E06F507D-170B-65ED-67F0-03C4B08313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8229600" cy="4572000"/>
          </a:xfrm>
          <a:noFill/>
          <a:ln/>
        </p:spPr>
        <p:txBody>
          <a:bodyPr/>
          <a:lstStyle/>
          <a:p>
            <a:pPr>
              <a:spcAft>
                <a:spcPct val="40000"/>
              </a:spcAft>
              <a:buFontTx/>
              <a:buChar char="-"/>
            </a:pPr>
            <a:r>
              <a:rPr lang="en-US" sz="1600" dirty="0" err="1"/>
              <a:t>Paglen</a:t>
            </a:r>
            <a:r>
              <a:rPr lang="en-US" sz="1600" dirty="0"/>
              <a:t>, T. (2017, September 15). </a:t>
            </a:r>
            <a:r>
              <a:rPr lang="en-US" sz="1600" i="1" dirty="0"/>
              <a:t>You're being watched: Trevor </a:t>
            </a:r>
            <a:r>
              <a:rPr lang="en-US" sz="1600" i="1" dirty="0" err="1"/>
              <a:t>Paglen</a:t>
            </a:r>
            <a:r>
              <a:rPr lang="en-US" sz="1600" i="1" dirty="0"/>
              <a:t> on how machine-made images are asserting power over society</a:t>
            </a:r>
            <a:r>
              <a:rPr lang="en-US" sz="1600" dirty="0"/>
              <a:t>. Artspace. </a:t>
            </a:r>
            <a:r>
              <a:rPr lang="en-US" sz="1600" dirty="0">
                <a:hlinkClick r:id="rId3"/>
              </a:rPr>
              <a:t>https://www.artspace.com/magazine/interviews_features/qa/qa-trevor-paglen-on-how-machine-made-images-are-asserting-power-over-society-54992</a:t>
            </a:r>
            <a:endParaRPr lang="en-AU" sz="1600" dirty="0"/>
          </a:p>
          <a:p>
            <a:pPr>
              <a:spcAft>
                <a:spcPct val="40000"/>
              </a:spcAft>
              <a:buFontTx/>
              <a:buChar char="-"/>
            </a:pPr>
            <a:r>
              <a:rPr lang="en-AU" sz="1600" dirty="0" err="1"/>
              <a:t>Szeliski</a:t>
            </a:r>
            <a:r>
              <a:rPr lang="en-AU" sz="1600" dirty="0"/>
              <a:t>, R. (2011). </a:t>
            </a:r>
            <a:r>
              <a:rPr lang="en-AU" sz="1600" i="1" dirty="0"/>
              <a:t>Computer vision: Algorithms and applications</a:t>
            </a:r>
            <a:r>
              <a:rPr lang="en-AU" sz="1600" dirty="0"/>
              <a:t>. Springer. </a:t>
            </a:r>
            <a:r>
              <a:rPr lang="en-AU" sz="1600" dirty="0">
                <a:hlinkClick r:id="rId4"/>
              </a:rPr>
              <a:t>https://szeliski.org/Book</a:t>
            </a:r>
            <a:endParaRPr lang="en-AU" sz="1600" dirty="0"/>
          </a:p>
          <a:p>
            <a:pPr>
              <a:spcAft>
                <a:spcPct val="40000"/>
              </a:spcAft>
              <a:buFontTx/>
              <a:buChar char="-"/>
            </a:pPr>
            <a:r>
              <a:rPr lang="en-AU" sz="1600" dirty="0"/>
              <a:t>OpenCV Official </a:t>
            </a:r>
            <a:r>
              <a:rPr lang="en-AU" sz="1600" dirty="0" err="1"/>
              <a:t>WebsiteOpenCV</a:t>
            </a:r>
            <a:r>
              <a:rPr lang="en-AU" sz="1600" dirty="0"/>
              <a:t>. (n.d.). OpenCV. </a:t>
            </a:r>
            <a:r>
              <a:rPr lang="en-AU" sz="1600" dirty="0">
                <a:hlinkClick r:id="rId5"/>
              </a:rPr>
              <a:t>https://opencv.org/</a:t>
            </a:r>
            <a:endParaRPr lang="en-AU" sz="1600" dirty="0"/>
          </a:p>
          <a:p>
            <a:pPr>
              <a:spcAft>
                <a:spcPct val="40000"/>
              </a:spcAft>
              <a:buFontTx/>
              <a:buChar char="-"/>
            </a:pPr>
            <a:r>
              <a:rPr lang="en-AU" sz="1600" dirty="0"/>
              <a:t>SSD – Single Shot Detector (Blog Post by Jonathan Hui)Hui, J. (2018, December 28). SSD object detection: Single shot </a:t>
            </a:r>
            <a:r>
              <a:rPr lang="en-AU" sz="1600" dirty="0" err="1"/>
              <a:t>multibox</a:t>
            </a:r>
            <a:r>
              <a:rPr lang="en-AU" sz="1600" dirty="0"/>
              <a:t> detector for real-time processing. Medium. </a:t>
            </a:r>
            <a:r>
              <a:rPr lang="en-AU" sz="1600" dirty="0">
                <a:hlinkClick r:id="rId6"/>
              </a:rPr>
              <a:t>https://jonathan-hui.medium.com/ssd-object-detection-single-shot-multibox-detector-for-real-time-processing-9bd8deac0e06</a:t>
            </a:r>
            <a:endParaRPr lang="en-AU" sz="1600" dirty="0"/>
          </a:p>
          <a:p>
            <a:pPr>
              <a:spcAft>
                <a:spcPct val="40000"/>
              </a:spcAft>
              <a:buFontTx/>
              <a:buChar char="-"/>
            </a:pPr>
            <a:r>
              <a:rPr lang="en-AU" sz="1600" dirty="0"/>
              <a:t>FPN – Feature Pyramid Network (Blog Post by Amit Kumar)Kumar, A. (2020, September 20). FPN explained: Feature pyramid network. Medium. </a:t>
            </a:r>
            <a:r>
              <a:rPr lang="en-AU" sz="1600" dirty="0">
                <a:hlinkClick r:id="rId7"/>
              </a:rPr>
              <a:t>https://medium.com/@amit25173/fpn-explained-feature-pyramid-network-7c0f65ea8f8b</a:t>
            </a:r>
            <a:endParaRPr lang="en-AU" sz="1600" dirty="0"/>
          </a:p>
          <a:p>
            <a:pPr>
              <a:spcAft>
                <a:spcPct val="40000"/>
              </a:spcAft>
              <a:buFontTx/>
              <a:buChar char="-"/>
            </a:pPr>
            <a:endParaRPr lang="en-AU" dirty="0"/>
          </a:p>
          <a:p>
            <a:pPr>
              <a:spcAft>
                <a:spcPct val="40000"/>
              </a:spcAft>
              <a:buFontTx/>
              <a:buChar char="-"/>
            </a:pPr>
            <a:endParaRPr lang="en-AU" altLang="en-US" dirty="0"/>
          </a:p>
          <a:p>
            <a:pPr marL="0" indent="0">
              <a:spcAft>
                <a:spcPct val="40000"/>
              </a:spcAft>
              <a:buNone/>
            </a:pP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28096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  <p:sndAc>
          <p:stSnd>
            <p:snd r:embed="rId2" name="half-life-use-key-button-sound-effect-made-with-Voicemod.wav"/>
          </p:stSnd>
        </p:sndAc>
      </p:transition>
    </mc:Choice>
    <mc:Fallback>
      <p:transition spd="slow">
        <p:circle/>
        <p:sndAc>
          <p:stSnd>
            <p:snd r:embed="rId2" name="half-life-use-key-button-sound-effect-made-with-Voicemod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C1846-18EC-5043-0243-B2C4C7747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FFB97054-2459-5E78-2F21-17EB89E61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72DAA10-901F-D92D-6BF4-9D4FB23DE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85E4D92F-CA1D-2E3E-75FD-24A43F97E2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167" y="876300"/>
            <a:ext cx="7772400" cy="838200"/>
          </a:xfrm>
          <a:noFill/>
          <a:ln/>
        </p:spPr>
        <p:txBody>
          <a:bodyPr/>
          <a:lstStyle/>
          <a:p>
            <a:r>
              <a:rPr lang="en-US" altLang="en-US" i="1" dirty="0"/>
              <a:t>Project time!!!</a:t>
            </a:r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2678F1BF-89E6-F65F-CE55-109BE6B3E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167" y="1831331"/>
            <a:ext cx="5782718" cy="4572000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AU" dirty="0"/>
              <a:t>Tutorial Sheet</a:t>
            </a:r>
            <a:br>
              <a:rPr lang="en-AU" dirty="0"/>
            </a:br>
            <a:r>
              <a:rPr lang="en-AU" dirty="0">
                <a:hlinkClick r:id="rId3"/>
              </a:rPr>
              <a:t>https://github.com/HalcyonEcho/Workshops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Original Code by</a:t>
            </a:r>
            <a:br>
              <a:rPr lang="en-AU" dirty="0"/>
            </a:br>
            <a:r>
              <a:rPr lang="en-AU" dirty="0">
                <a:hlinkClick r:id="rId4"/>
              </a:rPr>
              <a:t>https://github.com/Yonas650/Real-Time-Object-Detection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2" name="Picture 1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2C697AB-303F-F516-EAA9-FD2D7D6C8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3" y="835269"/>
            <a:ext cx="5270324" cy="52703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971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half-life-use-key-button-sound-effect-made-with-Voicemod.wav"/>
          </p:stSnd>
        </p:sndAc>
      </p:transition>
    </mc:Choice>
    <mc:Fallback xmlns="">
      <p:transition spd="med">
        <p:fade/>
        <p:sndAc>
          <p:stSnd>
            <p:snd r:embed="rId6" name="half-life-use-key-button-sound-effect-made-with-Voicemod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8CACF-4F33-01DA-C25F-A6D557D92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70452345-DEBB-EC63-73C4-FB7BB325A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648D1AF-3CEB-B26D-AB69-1CFE5A111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453CA2E0-7A6D-8A29-57E3-55FB12292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AU" altLang="en-US" dirty="0"/>
              <a:t>Acknowledgement of Country</a:t>
            </a:r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A3FAD63E-8FC1-6BDC-BC3B-B2CD4F1CEC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2043896"/>
            <a:ext cx="3467986" cy="2770208"/>
          </a:xfrm>
          <a:noFill/>
          <a:ln/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I’d like to begin by acknowledging the Traditional Owners of the land on which we meet today. I would also like to pay my respects to Elders past and present.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2" name="Picture 2" descr="Acknowledgement Of Country Picture">
            <a:extLst>
              <a:ext uri="{FF2B5EF4-FFF2-40B4-BE49-F238E27FC236}">
                <a16:creationId xmlns:a16="http://schemas.microsoft.com/office/drawing/2014/main" id="{5BECB5C9-D060-D401-5E7D-FF3F177B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3111" y="1876521"/>
            <a:ext cx="4651619" cy="3104958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86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  <p:sndAc>
          <p:stSnd>
            <p:snd r:embed="rId2" name="half-life-use-key-button-sound-effect-made-with-Voicemod.wav"/>
          </p:stSnd>
        </p:sndAc>
      </p:transition>
    </mc:Choice>
    <mc:Fallback xmlns="">
      <p:transition spd="slow">
        <p:fade/>
        <p:sndAc>
          <p:stSnd>
            <p:snd r:embed="rId4" name="half-life-use-key-button-sound-effect-made-with-Voicemod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CBD91E8B-7663-B61D-B025-DFAA9EA8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974B1A6-23DB-B2DC-6148-D9528FEB6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53C4F4FE-B2E6-E140-5D4A-727E65AF91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88" y="989393"/>
            <a:ext cx="12191999" cy="1409218"/>
          </a:xfrm>
          <a:noFill/>
          <a:ln/>
        </p:spPr>
        <p:txBody>
          <a:bodyPr/>
          <a:lstStyle/>
          <a:p>
            <a:pPr algn="ctr"/>
            <a:r>
              <a:rPr lang="en-US" altLang="en-US" sz="7200" i="1" dirty="0"/>
              <a:t>Overview</a:t>
            </a:r>
            <a:endParaRPr lang="en-AU" altLang="en-US" sz="7200" i="1" dirty="0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80E20D07-6824-4586-A455-6D35C01863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787569"/>
            <a:ext cx="12192000" cy="3007971"/>
          </a:xfrm>
          <a:noFill/>
          <a:ln/>
        </p:spPr>
        <p:txBody>
          <a:bodyPr/>
          <a:lstStyle/>
          <a:p>
            <a:pPr algn="ctr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/>
              <a:t>What is </a:t>
            </a:r>
            <a:r>
              <a:rPr lang="en-US" altLang="en-US" sz="3200" i="1" dirty="0"/>
              <a:t>Machine Vision</a:t>
            </a:r>
            <a:r>
              <a:rPr lang="en-US" altLang="en-US" sz="3200" dirty="0"/>
              <a:t>?</a:t>
            </a:r>
          </a:p>
          <a:p>
            <a:pPr algn="ctr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/>
              <a:t>What is </a:t>
            </a:r>
            <a:r>
              <a:rPr lang="en-US" altLang="en-US" sz="3200" i="1" dirty="0"/>
              <a:t>TensorFlow</a:t>
            </a:r>
            <a:r>
              <a:rPr lang="en-US" altLang="en-US" sz="3200" dirty="0"/>
              <a:t>?</a:t>
            </a:r>
          </a:p>
          <a:p>
            <a:pPr algn="ctr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/>
              <a:t>Implementing Tensorflow Object Detection from your Webcam Theory + Project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endParaRPr lang="en-AU" altLang="en-US" dirty="0"/>
          </a:p>
        </p:txBody>
      </p:sp>
      <p:pic>
        <p:nvPicPr>
          <p:cNvPr id="9" name="Picture 8" descr="A computer and keyboard&#10;&#10;AI-generated content may be incorrect.">
            <a:extLst>
              <a:ext uri="{FF2B5EF4-FFF2-40B4-BE49-F238E27FC236}">
                <a16:creationId xmlns:a16="http://schemas.microsoft.com/office/drawing/2014/main" id="{EA7C823A-9C13-7ABC-962F-B9138B534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03" y="1048111"/>
            <a:ext cx="1521589" cy="1521589"/>
          </a:xfrm>
          <a:prstGeom prst="rect">
            <a:avLst/>
          </a:prstGeom>
        </p:spPr>
      </p:pic>
      <p:pic>
        <p:nvPicPr>
          <p:cNvPr id="11" name="Picture 10" descr="A computer and keyboard&#10;&#10;AI-generated content may be incorrect.">
            <a:extLst>
              <a:ext uri="{FF2B5EF4-FFF2-40B4-BE49-F238E27FC236}">
                <a16:creationId xmlns:a16="http://schemas.microsoft.com/office/drawing/2014/main" id="{482E6F1A-0A67-9BD6-DF15-DC9E05248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008" y="1094891"/>
            <a:ext cx="1521589" cy="1521589"/>
          </a:xfrm>
          <a:prstGeom prst="rect">
            <a:avLst/>
          </a:prstGeom>
        </p:spPr>
      </p:pic>
    </p:spTree>
  </p:cSld>
  <p:clrMapOvr>
    <a:masterClrMapping/>
  </p:clrMapOvr>
  <p:transition spd="slow">
    <p:comb/>
    <p:sndAc>
      <p:stSnd>
        <p:snd r:embed="rId2" name="half-life-use-key-button-sound-effect-made-with-Voicemod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5CE4B-BA5A-2362-4689-C76FFD64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EE442F8B-C01C-0B6E-BC6B-7DADA750F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964C66B8-6C1A-0066-92F1-282E0F06C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23381B23-A936-8836-706A-4AC9A5A1B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801016"/>
            <a:ext cx="12191999" cy="1409218"/>
          </a:xfrm>
          <a:noFill/>
          <a:ln/>
        </p:spPr>
        <p:txBody>
          <a:bodyPr/>
          <a:lstStyle/>
          <a:p>
            <a:pPr algn="ctr"/>
            <a:r>
              <a:rPr lang="en-US" altLang="en-US" sz="7200" i="1" dirty="0"/>
              <a:t>Machine Vision</a:t>
            </a:r>
            <a:endParaRPr lang="en-AU" altLang="en-US" sz="7200" i="1" dirty="0"/>
          </a:p>
        </p:txBody>
      </p:sp>
      <p:pic>
        <p:nvPicPr>
          <p:cNvPr id="9" name="Picture 8" descr="A computer and keyboard&#10;&#10;AI-generated content may be incorrect.">
            <a:extLst>
              <a:ext uri="{FF2B5EF4-FFF2-40B4-BE49-F238E27FC236}">
                <a16:creationId xmlns:a16="http://schemas.microsoft.com/office/drawing/2014/main" id="{A3D6AA3A-4041-2B3D-6337-7F0D07797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95" y="2740304"/>
            <a:ext cx="1521589" cy="1521589"/>
          </a:xfrm>
          <a:prstGeom prst="rect">
            <a:avLst/>
          </a:prstGeom>
        </p:spPr>
      </p:pic>
      <p:pic>
        <p:nvPicPr>
          <p:cNvPr id="11" name="Picture 10" descr="A computer and keyboard&#10;&#10;AI-generated content may be incorrect.">
            <a:extLst>
              <a:ext uri="{FF2B5EF4-FFF2-40B4-BE49-F238E27FC236}">
                <a16:creationId xmlns:a16="http://schemas.microsoft.com/office/drawing/2014/main" id="{A109F232-5C4C-BA2C-1995-A7300A903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05" y="2801016"/>
            <a:ext cx="1521589" cy="15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30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2" name="half-life-use-key-button-sound-effect-made-with-Voicemod.wav"/>
          </p:stSnd>
        </p:sndAc>
      </p:transition>
    </mc:Choice>
    <mc:Fallback>
      <p:transition spd="slow">
        <p:fade/>
        <p:sndAc>
          <p:stSnd>
            <p:snd r:embed="rId2" name="half-life-use-key-button-sound-effect-made-with-Voicemod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183D1-F6C6-42E9-A405-003CE2B60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2FD4235C-F3C8-E66D-52EB-95B401764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2471FE58-A05F-1151-F819-7234BD8C7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0E064A6E-D20F-5415-0FBC-0B7DCBB93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US" altLang="en-US" dirty="0"/>
              <a:t>What is Machine Vision?</a:t>
            </a:r>
            <a:endParaRPr lang="en-AU" altLang="en-US" dirty="0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AB24FB98-8226-9A00-5C54-D66C9E2C5F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21876" y="1676400"/>
            <a:ext cx="8229600" cy="4572000"/>
          </a:xfrm>
          <a:noFill/>
          <a:ln/>
        </p:spPr>
        <p:txBody>
          <a:bodyPr/>
          <a:lstStyle/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Machine Vision teaches computers to see, understand and reason with images and videos like humans </a:t>
            </a:r>
            <a:r>
              <a:rPr lang="en-AU" dirty="0"/>
              <a:t>(</a:t>
            </a:r>
            <a:r>
              <a:rPr lang="en-AU" dirty="0" err="1"/>
              <a:t>Szeliski</a:t>
            </a:r>
            <a:r>
              <a:rPr lang="en-AU" dirty="0"/>
              <a:t>, 2011)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AU" dirty="0"/>
              <a:t>Usually uses a camera, input photo or video to output something useful, such as reading a barcode, counting stuff on an image and detecting particular objects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AU" dirty="0"/>
              <a:t>Applications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AU" dirty="0"/>
              <a:t>Automated Vehicles (Waymo)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AU" dirty="0"/>
              <a:t>OCR (I.R.I.S)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AU" dirty="0"/>
              <a:t>Autonomous Weaponry (SGR-A1)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endParaRPr lang="en-US" altLang="en-US" dirty="0"/>
          </a:p>
        </p:txBody>
      </p:sp>
      <p:pic>
        <p:nvPicPr>
          <p:cNvPr id="1026" name="Picture 2" descr="A quick look back at the first IBM PC that launched 42 years ago today ...">
            <a:extLst>
              <a:ext uri="{FF2B5EF4-FFF2-40B4-BE49-F238E27FC236}">
                <a16:creationId xmlns:a16="http://schemas.microsoft.com/office/drawing/2014/main" id="{DBCF0CB4-E846-BE3C-260C-3CA89913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91" b="89927" l="10000" r="90000">
                        <a14:foregroundMark x1="66082" y1="35897" x2="61443" y2="10623"/>
                        <a14:foregroundMark x1="61443" y1="10623" x2="36804" y2="10256"/>
                        <a14:foregroundMark x1="36804" y1="10256" x2="33299" y2="20879"/>
                        <a14:foregroundMark x1="33299" y1="20879" x2="33608" y2="41941"/>
                        <a14:foregroundMark x1="65567" y1="23443" x2="64433" y2="11172"/>
                        <a14:foregroundMark x1="64433" y1="11172" x2="61959" y2="8791"/>
                        <a14:foregroundMark x1="24845" y1="75824" x2="25567" y2="70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99" y="2964052"/>
            <a:ext cx="12538869" cy="705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utput_90s">
            <a:hlinkClick r:id="" action="ppaction://media"/>
            <a:extLst>
              <a:ext uri="{FF2B5EF4-FFF2-40B4-BE49-F238E27FC236}">
                <a16:creationId xmlns:a16="http://schemas.microsoft.com/office/drawing/2014/main" id="{2392D615-200E-BC24-DCD9-8AB27AEB46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23504" b="25577"/>
          <a:stretch>
            <a:fillRect/>
          </a:stretch>
        </p:blipFill>
        <p:spPr>
          <a:xfrm>
            <a:off x="7628148" y="4106008"/>
            <a:ext cx="2723328" cy="182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2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4" name="half-life-use-key-button-sound-effect-made-with-Voicemod.wav"/>
          </p:stSnd>
        </p:sndAc>
      </p:transition>
    </mc:Choice>
    <mc:Fallback xmlns="">
      <p:transition spd="slow">
        <p:circle/>
        <p:sndAc>
          <p:stSnd>
            <p:snd r:embed="rId8" name="half-life-use-key-button-sound-effect-made-with-Voicemo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183D1-F6C6-42E9-A405-003CE2B60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quick look back at the first IBM PC that launched 42 years ago today ...">
            <a:extLst>
              <a:ext uri="{FF2B5EF4-FFF2-40B4-BE49-F238E27FC236}">
                <a16:creationId xmlns:a16="http://schemas.microsoft.com/office/drawing/2014/main" id="{14791FA7-EE78-1C65-87DA-B6452634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91" b="89927" l="10000" r="90000">
                        <a14:foregroundMark x1="66082" y1="35897" x2="61443" y2="10623"/>
                        <a14:foregroundMark x1="61443" y1="10623" x2="36804" y2="10256"/>
                        <a14:foregroundMark x1="36804" y1="10256" x2="33299" y2="20879"/>
                        <a14:foregroundMark x1="33299" y1="20879" x2="33608" y2="41941"/>
                        <a14:foregroundMark x1="65567" y1="23443" x2="64433" y2="11172"/>
                        <a14:foregroundMark x1="64433" y1="11172" x2="61959" y2="8791"/>
                        <a14:foregroundMark x1="24845" y1="75824" x2="25567" y2="70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15" y="2937675"/>
            <a:ext cx="12538869" cy="705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Rectangle 6">
            <a:extLst>
              <a:ext uri="{FF2B5EF4-FFF2-40B4-BE49-F238E27FC236}">
                <a16:creationId xmlns:a16="http://schemas.microsoft.com/office/drawing/2014/main" id="{2FD4235C-F3C8-E66D-52EB-95B401764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2471FE58-A05F-1151-F819-7234BD8C7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0E064A6E-D20F-5415-0FBC-0B7DCBB93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US" altLang="en-US" dirty="0"/>
              <a:t>Machine Vision (Continued)</a:t>
            </a:r>
            <a:endParaRPr lang="en-AU" altLang="en-US" dirty="0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AB24FB98-8226-9A00-5C54-D66C9E2C5F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8229600" cy="4572000"/>
          </a:xfrm>
          <a:noFill/>
          <a:ln/>
        </p:spPr>
        <p:txBody>
          <a:bodyPr/>
          <a:lstStyle/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1600" dirty="0"/>
              <a:t>Early 2000s : It started simple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/>
              <a:t>Computers could only detect shapes, edges, and colors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/>
              <a:t>Everything was manually coded, like teaching a robot how to “see” step by step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1600" dirty="0"/>
              <a:t> 2010s : It got smart with deep learning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/>
              <a:t>New tech helped machines learn from images instead of being told what to look for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/>
              <a:t>They could now spot animals, people, cars 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1600" dirty="0"/>
              <a:t>2015 - 2020s : Machine Vision for all 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/>
              <a:t>Tensorflow (2015)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 err="1"/>
              <a:t>PyTorch</a:t>
            </a:r>
            <a:r>
              <a:rPr lang="en-US" altLang="en-US" sz="1400" dirty="0"/>
              <a:t> (2016)</a:t>
            </a:r>
          </a:p>
          <a:p>
            <a:pPr lvl="1"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/>
              <a:t>Open-Source Libraries for Machine vision</a:t>
            </a:r>
          </a:p>
        </p:txBody>
      </p:sp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60CC70E-87B7-3741-872F-E3F2CEAF14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31723" y="3962400"/>
            <a:ext cx="2754272" cy="19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5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4" name="half-life-use-key-button-sound-effect-made-with-Voicemod.wav"/>
          </p:stSnd>
        </p:sndAc>
      </p:transition>
    </mc:Choice>
    <mc:Fallback xmlns="">
      <p:transition spd="slow">
        <p:circle/>
        <p:sndAc>
          <p:stSnd>
            <p:snd r:embed="rId8" name="half-life-use-key-button-sound-effect-made-with-Voicemo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B7DD7-0677-5E1D-5739-EC7D25CB2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9B3EFA1B-2563-13F2-21FC-1564B0ADE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926D8E8A-C35A-4103-4E54-67E8D3B42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56B0F0E1-F6D3-A68A-F11C-B6C71CEB5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801016"/>
            <a:ext cx="12191999" cy="1409218"/>
          </a:xfrm>
          <a:noFill/>
          <a:ln/>
        </p:spPr>
        <p:txBody>
          <a:bodyPr/>
          <a:lstStyle/>
          <a:p>
            <a:pPr algn="ctr"/>
            <a:r>
              <a:rPr lang="en-US" altLang="en-US" sz="7200" i="1" dirty="0"/>
              <a:t>TensorFlow</a:t>
            </a:r>
            <a:endParaRPr lang="en-AU" altLang="en-US" sz="7200" i="1" dirty="0"/>
          </a:p>
        </p:txBody>
      </p:sp>
      <p:pic>
        <p:nvPicPr>
          <p:cNvPr id="2" name="Picture 1" descr="A yellow and orange letter t&#10;&#10;AI-generated content may be incorrect.">
            <a:extLst>
              <a:ext uri="{FF2B5EF4-FFF2-40B4-BE49-F238E27FC236}">
                <a16:creationId xmlns:a16="http://schemas.microsoft.com/office/drawing/2014/main" id="{A3DA6806-ACC5-16DC-25ED-159596415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8347"/>
            <a:ext cx="2225537" cy="2225537"/>
          </a:xfrm>
          <a:prstGeom prst="rect">
            <a:avLst/>
          </a:prstGeom>
        </p:spPr>
      </p:pic>
      <p:pic>
        <p:nvPicPr>
          <p:cNvPr id="3" name="Picture 2" descr="A yellow and orange letter t&#10;&#10;AI-generated content may be incorrect.">
            <a:extLst>
              <a:ext uri="{FF2B5EF4-FFF2-40B4-BE49-F238E27FC236}">
                <a16:creationId xmlns:a16="http://schemas.microsoft.com/office/drawing/2014/main" id="{B56CEBF0-9529-B8D8-871C-C1776DFCB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631" y="2478348"/>
            <a:ext cx="2225537" cy="22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26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2" name="half-life-use-key-button-sound-effect-made-with-Voicemod.wav"/>
          </p:stSnd>
        </p:sndAc>
      </p:transition>
    </mc:Choice>
    <mc:Fallback>
      <p:transition spd="slow">
        <p:fade/>
        <p:sndAc>
          <p:stSnd>
            <p:snd r:embed="rId2" name="half-life-use-key-button-sound-effect-made-with-Voicemod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5C455-166B-5D4D-5AE6-56FCD4452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2E5EDCA2-37B8-5158-FA1E-26C12DBBF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520217FC-BE65-06C9-2271-99D290B5A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E30D2CFD-6DB8-3DBC-CD0E-31FE1157CA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US" altLang="en-US" dirty="0"/>
              <a:t>What is TensorFlow?</a:t>
            </a:r>
            <a:endParaRPr lang="en-AU" altLang="en-US" dirty="0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40B4092-68D0-3DBF-D12A-99AA3BA1D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8229600" cy="2368062"/>
          </a:xfrm>
          <a:noFill/>
          <a:ln/>
        </p:spPr>
        <p:txBody>
          <a:bodyPr/>
          <a:lstStyle/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“</a:t>
            </a:r>
            <a:r>
              <a:rPr lang="en-US" dirty="0"/>
              <a:t>An end-to-end platform for machine learning </a:t>
            </a:r>
            <a:r>
              <a:rPr lang="en-US" altLang="en-US" dirty="0"/>
              <a:t>” – Google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An Open-Source ML framework that provides tools and libraries to build and train other ML models. 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Used in Image Recognition, natural image processing etc.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endParaRPr lang="en-US" altLang="en-US" dirty="0"/>
          </a:p>
        </p:txBody>
      </p:sp>
      <p:pic>
        <p:nvPicPr>
          <p:cNvPr id="2" name="Picture 1" descr="A yellow and orange letter t&#10;&#10;AI-generated content may be incorrect.">
            <a:extLst>
              <a:ext uri="{FF2B5EF4-FFF2-40B4-BE49-F238E27FC236}">
                <a16:creationId xmlns:a16="http://schemas.microsoft.com/office/drawing/2014/main" id="{2E4AC8AB-76C7-410A-F39F-C43B4FF06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31" y="3732717"/>
            <a:ext cx="2225537" cy="22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8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half-life-use-key-button-sound-effect-made-with-Voicemod.wav"/>
          </p:stSnd>
        </p:sndAc>
      </p:transition>
    </mc:Choice>
    <mc:Fallback xmlns="">
      <p:transition spd="slow">
        <p:circle/>
        <p:sndAc>
          <p:stSnd>
            <p:snd r:embed="rId4" name="half-life-use-key-button-sound-effect-made-with-Voicemod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80357-9DA5-9549-71F9-14B490540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8D4392EE-8FC4-74B4-3AFA-0FA92A81D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8D895DB1-0BD9-2BE9-A52F-36936CDD5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E9FD3472-FC00-642A-F397-7421005B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US" altLang="en-US" dirty="0"/>
              <a:t>Tensorflow continued</a:t>
            </a:r>
            <a:endParaRPr lang="en-AU" altLang="en-US" dirty="0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94BA071B-E359-E140-BECE-7B99F9481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8229600" cy="2368062"/>
          </a:xfrm>
          <a:noFill/>
          <a:ln/>
        </p:spPr>
        <p:txBody>
          <a:bodyPr/>
          <a:lstStyle/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In this session, we will be implementing a model from TensorFlow to detect a live feed from your webcam.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r>
              <a:rPr lang="en-US" altLang="en-US" dirty="0"/>
              <a:t>It will detect typically a person, a cat etc.</a:t>
            </a:r>
          </a:p>
          <a:p>
            <a:pPr>
              <a:spcAft>
                <a:spcPct val="40000"/>
              </a:spcAft>
              <a:buFont typeface="Wingdings" panose="05000000000000000000" pitchFamily="2" charset="2"/>
              <a:buChar char="Ø"/>
            </a:pPr>
            <a:endParaRPr lang="en-US" altLang="en-US" dirty="0"/>
          </a:p>
        </p:txBody>
      </p:sp>
      <p:pic>
        <p:nvPicPr>
          <p:cNvPr id="2" name="Picture 1" descr="A yellow and orange letter t&#10;&#10;AI-generated content may be incorrect.">
            <a:extLst>
              <a:ext uri="{FF2B5EF4-FFF2-40B4-BE49-F238E27FC236}">
                <a16:creationId xmlns:a16="http://schemas.microsoft.com/office/drawing/2014/main" id="{1BC64078-0013-29FB-21D3-00CAF84DE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31" y="3152424"/>
            <a:ext cx="2225537" cy="22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1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half-life-use-key-button-sound-effect-made-with-Voicemod.wav"/>
          </p:stSnd>
        </p:sndAc>
      </p:transition>
    </mc:Choice>
    <mc:Fallback xmlns="">
      <p:transition spd="slow">
        <p:circle/>
        <p:sndAc>
          <p:stSnd>
            <p:snd r:embed="rId4" name="half-life-use-key-button-sound-effect-made-with-Voicemod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CC"/>
      </a:lt1>
      <a:dk2>
        <a:srgbClr val="255242"/>
      </a:dk2>
      <a:lt2>
        <a:srgbClr val="DDDDDD"/>
      </a:lt2>
      <a:accent1>
        <a:srgbClr val="009966"/>
      </a:accent1>
      <a:accent2>
        <a:srgbClr val="800000"/>
      </a:accent2>
      <a:accent3>
        <a:srgbClr val="ACB3B0"/>
      </a:accent3>
      <a:accent4>
        <a:srgbClr val="DADAAE"/>
      </a:accent4>
      <a:accent5>
        <a:srgbClr val="AACAB8"/>
      </a:accent5>
      <a:accent6>
        <a:srgbClr val="730000"/>
      </a:accent6>
      <a:hlink>
        <a:srgbClr val="3366CC"/>
      </a:hlink>
      <a:folHlink>
        <a:srgbClr val="00808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AU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AU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CC"/>
        </a:lt1>
        <a:dk2>
          <a:srgbClr val="255242"/>
        </a:dk2>
        <a:lt2>
          <a:srgbClr val="DDDDDD"/>
        </a:lt2>
        <a:accent1>
          <a:srgbClr val="009966"/>
        </a:accent1>
        <a:accent2>
          <a:srgbClr val="800000"/>
        </a:accent2>
        <a:accent3>
          <a:srgbClr val="ACB3B0"/>
        </a:accent3>
        <a:accent4>
          <a:srgbClr val="DADAAE"/>
        </a:accent4>
        <a:accent5>
          <a:srgbClr val="AACAB8"/>
        </a:accent5>
        <a:accent6>
          <a:srgbClr val="730000"/>
        </a:accent6>
        <a:hlink>
          <a:srgbClr val="3366CC"/>
        </a:hlink>
        <a:folHlink>
          <a:srgbClr val="0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3300"/>
        </a:dk1>
        <a:lt1>
          <a:srgbClr val="A8C2B5"/>
        </a:lt1>
        <a:dk2>
          <a:srgbClr val="868686"/>
        </a:dk2>
        <a:lt2>
          <a:srgbClr val="2A5B49"/>
        </a:lt2>
        <a:accent1>
          <a:srgbClr val="00CC99"/>
        </a:accent1>
        <a:accent2>
          <a:srgbClr val="B3746D"/>
        </a:accent2>
        <a:accent3>
          <a:srgbClr val="D1DDD7"/>
        </a:accent3>
        <a:accent4>
          <a:srgbClr val="002A00"/>
        </a:accent4>
        <a:accent5>
          <a:srgbClr val="AAE2CA"/>
        </a:accent5>
        <a:accent6>
          <a:srgbClr val="A26862"/>
        </a:accent6>
        <a:hlink>
          <a:srgbClr val="7795B7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80808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178</TotalTime>
  <Words>715</Words>
  <Application>Microsoft Office PowerPoint</Application>
  <PresentationFormat>Widescreen</PresentationFormat>
  <Paragraphs>70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Times New Roman</vt:lpstr>
      <vt:lpstr>Wingdings</vt:lpstr>
      <vt:lpstr>Office Theme</vt:lpstr>
      <vt:lpstr>27 June - Machine Vision feat. TensorFlow</vt:lpstr>
      <vt:lpstr>Acknowledgement of Country</vt:lpstr>
      <vt:lpstr>Overview</vt:lpstr>
      <vt:lpstr>Machine Vision</vt:lpstr>
      <vt:lpstr>What is Machine Vision?</vt:lpstr>
      <vt:lpstr>Machine Vision (Continued)</vt:lpstr>
      <vt:lpstr>TensorFlow</vt:lpstr>
      <vt:lpstr>What is TensorFlow?</vt:lpstr>
      <vt:lpstr>Tensorflow continued</vt:lpstr>
      <vt:lpstr>Real-Time Object Detection</vt:lpstr>
      <vt:lpstr>Implementing Tensorflow Object Detection from your Webcam</vt:lpstr>
      <vt:lpstr>Open CV</vt:lpstr>
      <vt:lpstr>SSD – Single Shot Detector</vt:lpstr>
      <vt:lpstr>FPN – Feature Pyramid Network</vt:lpstr>
      <vt:lpstr>References</vt:lpstr>
      <vt:lpstr>Project time!!!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Ming LEONG</dc:creator>
  <cp:lastModifiedBy>Ming LEONG</cp:lastModifiedBy>
  <cp:revision>3</cp:revision>
  <dcterms:created xsi:type="dcterms:W3CDTF">2025-06-15T11:10:03Z</dcterms:created>
  <dcterms:modified xsi:type="dcterms:W3CDTF">2025-06-26T11:42:43Z</dcterms:modified>
</cp:coreProperties>
</file>